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29"/>
      <p:bold r:id="rId30"/>
      <p:italic r:id="rId31"/>
      <p:boldItalic r:id="rId32"/>
    </p:embeddedFont>
    <p:embeddedFont>
      <p:font typeface="Ribeye" panose="020B0604020202020204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2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758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0928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4024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7672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3744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924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431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7536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9367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56578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7473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1661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07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9636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0723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45423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8138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2652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25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0790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581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2993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403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927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125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822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443037" y="985837"/>
            <a:ext cx="7239000" cy="1444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370012" y="1827213"/>
            <a:ext cx="3579812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5102225" y="1827213"/>
            <a:ext cx="3581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 rot="5400000">
            <a:off x="4949825" y="2208213"/>
            <a:ext cx="5640388" cy="1827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1216819" y="454819"/>
            <a:ext cx="5640388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2969418" y="227805"/>
            <a:ext cx="4114800" cy="7313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6129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24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○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3222625" y="304800"/>
            <a:ext cx="11909425" cy="4724400"/>
            <a:chOff x="-3222625" y="304800"/>
            <a:chExt cx="11909425" cy="4724400"/>
          </a:xfrm>
        </p:grpSpPr>
        <p:cxnSp>
          <p:nvCxnSpPr>
            <p:cNvPr id="7" name="Shape 7"/>
            <p:cNvCxnSpPr/>
            <p:nvPr/>
          </p:nvCxnSpPr>
          <p:spPr>
            <a:xfrm>
              <a:off x="1447800" y="2514600"/>
              <a:ext cx="72390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8" name="Shape 8"/>
            <p:cNvSpPr/>
            <p:nvPr/>
          </p:nvSpPr>
          <p:spPr>
            <a:xfrm>
              <a:off x="-2514600" y="1371600"/>
              <a:ext cx="3657600" cy="3657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655" y="4440"/>
                  </a:moveTo>
                  <a:cubicBezTo>
                    <a:pt x="105238" y="13650"/>
                    <a:pt x="120000" y="35611"/>
                    <a:pt x="120000" y="60000"/>
                  </a:cubicBezTo>
                  <a:cubicBezTo>
                    <a:pt x="120000" y="84386"/>
                    <a:pt x="105238" y="106348"/>
                    <a:pt x="82655" y="115558"/>
                  </a:cubicBezTo>
                  <a:cubicBezTo>
                    <a:pt x="82653" y="115558"/>
                    <a:pt x="82653" y="115558"/>
                    <a:pt x="82653" y="115558"/>
                  </a:cubicBezTo>
                  <a:lnTo>
                    <a:pt x="82655" y="115560"/>
                  </a:lnTo>
                  <a:lnTo>
                    <a:pt x="82655" y="4440"/>
                  </a:lnTo>
                  <a:lnTo>
                    <a:pt x="82653" y="4440"/>
                  </a:lnTo>
                  <a:cubicBezTo>
                    <a:pt x="82653" y="4440"/>
                    <a:pt x="82653" y="4440"/>
                    <a:pt x="82655" y="44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-3222625" y="304800"/>
              <a:ext cx="4038599" cy="40385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5613" y="11711"/>
                  </a:moveTo>
                  <a:cubicBezTo>
                    <a:pt x="110947" y="23023"/>
                    <a:pt x="120000" y="40944"/>
                    <a:pt x="120000" y="60000"/>
                  </a:cubicBezTo>
                  <a:cubicBezTo>
                    <a:pt x="120000" y="79053"/>
                    <a:pt x="110947" y="96975"/>
                    <a:pt x="95613" y="108286"/>
                  </a:cubicBezTo>
                  <a:cubicBezTo>
                    <a:pt x="95611" y="108286"/>
                    <a:pt x="95611" y="108286"/>
                    <a:pt x="95611" y="108286"/>
                  </a:cubicBezTo>
                  <a:lnTo>
                    <a:pt x="95613" y="108288"/>
                  </a:lnTo>
                  <a:lnTo>
                    <a:pt x="95613" y="11711"/>
                  </a:lnTo>
                  <a:lnTo>
                    <a:pt x="95611" y="11711"/>
                  </a:lnTo>
                  <a:cubicBezTo>
                    <a:pt x="95611" y="11711"/>
                    <a:pt x="95611" y="11711"/>
                    <a:pt x="95613" y="1171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hape 22"/>
          <p:cNvGrpSpPr/>
          <p:nvPr/>
        </p:nvGrpSpPr>
        <p:grpSpPr>
          <a:xfrm>
            <a:off x="-3238500" y="0"/>
            <a:ext cx="11925300" cy="3809999"/>
            <a:chOff x="-3238500" y="0"/>
            <a:chExt cx="11925300" cy="3809999"/>
          </a:xfrm>
        </p:grpSpPr>
        <p:sp>
          <p:nvSpPr>
            <p:cNvPr id="23" name="Shape 23"/>
            <p:cNvSpPr/>
            <p:nvPr/>
          </p:nvSpPr>
          <p:spPr>
            <a:xfrm>
              <a:off x="-3238500" y="685800"/>
              <a:ext cx="4114800" cy="3124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305" y="10773"/>
                  </a:moveTo>
                  <a:cubicBezTo>
                    <a:pt x="110403" y="21993"/>
                    <a:pt x="120000" y="40376"/>
                    <a:pt x="120000" y="60000"/>
                  </a:cubicBezTo>
                  <a:cubicBezTo>
                    <a:pt x="120000" y="79621"/>
                    <a:pt x="110403" y="98004"/>
                    <a:pt x="94305" y="109224"/>
                  </a:cubicBezTo>
                  <a:cubicBezTo>
                    <a:pt x="94305" y="109224"/>
                    <a:pt x="94305" y="109224"/>
                    <a:pt x="94303" y="109224"/>
                  </a:cubicBezTo>
                  <a:lnTo>
                    <a:pt x="94305" y="109226"/>
                  </a:lnTo>
                  <a:lnTo>
                    <a:pt x="94305" y="10773"/>
                  </a:lnTo>
                  <a:lnTo>
                    <a:pt x="94303" y="10773"/>
                  </a:lnTo>
                  <a:cubicBezTo>
                    <a:pt x="94305" y="10773"/>
                    <a:pt x="94305" y="10773"/>
                    <a:pt x="94305" y="107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-2425700" y="0"/>
              <a:ext cx="3094037" cy="315436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894" y="10490"/>
                  </a:moveTo>
                  <a:cubicBezTo>
                    <a:pt x="110231" y="21675"/>
                    <a:pt x="120000" y="40200"/>
                    <a:pt x="120000" y="60000"/>
                  </a:cubicBezTo>
                  <a:cubicBezTo>
                    <a:pt x="120000" y="79798"/>
                    <a:pt x="110231" y="98323"/>
                    <a:pt x="93894" y="109507"/>
                  </a:cubicBezTo>
                  <a:cubicBezTo>
                    <a:pt x="93894" y="109507"/>
                    <a:pt x="93894" y="109507"/>
                    <a:pt x="93892" y="109507"/>
                  </a:cubicBezTo>
                  <a:lnTo>
                    <a:pt x="93894" y="109509"/>
                  </a:lnTo>
                  <a:lnTo>
                    <a:pt x="93894" y="10490"/>
                  </a:lnTo>
                  <a:lnTo>
                    <a:pt x="93892" y="10490"/>
                  </a:lnTo>
                  <a:cubicBezTo>
                    <a:pt x="93894" y="10490"/>
                    <a:pt x="93894" y="10490"/>
                    <a:pt x="93894" y="1049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25" name="Shape 25"/>
            <p:cNvCxnSpPr/>
            <p:nvPr/>
          </p:nvCxnSpPr>
          <p:spPr>
            <a:xfrm>
              <a:off x="1371600" y="1524000"/>
              <a:ext cx="73152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3995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  <a:defRPr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46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37794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○"/>
              <a:defRPr sz="2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44144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56210" algn="l" rtl="0">
              <a:spcBef>
                <a:spcPts val="3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○"/>
              <a:defRPr sz="1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lide12.x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slide15.x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slide18.x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slide21.x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slide24.x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lide9.x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2819400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1443037" y="985837"/>
            <a:ext cx="72390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are Pronouns? </a:t>
            </a:r>
            <a:br>
              <a:rPr lang="en-US" sz="5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5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endParaRPr sz="29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1" name="Shape 101" descr="youth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5400" y="2819400"/>
            <a:ext cx="3775075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5562600" y="1600200"/>
            <a:ext cx="1066799" cy="990599"/>
          </a:xfrm>
          <a:prstGeom prst="wedgeEllipseCallout">
            <a:avLst>
              <a:gd name="adj1" fmla="val 20154"/>
              <a:gd name="adj2" fmla="val 28385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Verdana"/>
              <a:buNone/>
            </a:pPr>
            <a:r>
              <a:rPr lang="en-US" sz="4000" b="1" i="0" u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</a:p>
        </p:txBody>
      </p:sp>
      <p:sp>
        <p:nvSpPr>
          <p:cNvPr id="103" name="Shape 103"/>
          <p:cNvSpPr/>
          <p:nvPr/>
        </p:nvSpPr>
        <p:spPr>
          <a:xfrm>
            <a:off x="3505200" y="1905000"/>
            <a:ext cx="1828800" cy="1524000"/>
          </a:xfrm>
          <a:prstGeom prst="wedgeEllipseCallout">
            <a:avLst>
              <a:gd name="adj1" fmla="val 21750"/>
              <a:gd name="adj2" fmla="val 22770"/>
            </a:avLst>
          </a:prstGeom>
          <a:solidFill>
            <a:srgbClr val="FFCC66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25000"/>
              <a:buFont typeface="Verdana"/>
              <a:buNone/>
            </a:pPr>
            <a:r>
              <a:rPr lang="en-US" sz="4400" b="1" i="0" u="none">
                <a:solidFill>
                  <a:srgbClr val="990099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</a:p>
        </p:txBody>
      </p:sp>
      <p:grpSp>
        <p:nvGrpSpPr>
          <p:cNvPr id="104" name="Shape 104"/>
          <p:cNvGrpSpPr/>
          <p:nvPr/>
        </p:nvGrpSpPr>
        <p:grpSpPr>
          <a:xfrm>
            <a:off x="2057400" y="4114800"/>
            <a:ext cx="2895600" cy="1524000"/>
            <a:chOff x="2057400" y="4114800"/>
            <a:chExt cx="2895600" cy="1524000"/>
          </a:xfrm>
        </p:grpSpPr>
        <p:sp>
          <p:nvSpPr>
            <p:cNvPr id="105" name="Shape 105"/>
            <p:cNvSpPr/>
            <p:nvPr/>
          </p:nvSpPr>
          <p:spPr>
            <a:xfrm>
              <a:off x="2057400" y="4114800"/>
              <a:ext cx="2895600" cy="1524000"/>
            </a:xfrm>
            <a:prstGeom prst="wedgeEllipseCallout">
              <a:avLst>
                <a:gd name="adj1" fmla="val 23779"/>
                <a:gd name="adj2" fmla="val 21600"/>
              </a:avLst>
            </a:prstGeom>
            <a:solidFill>
              <a:srgbClr val="CCFFCC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en-US" sz="44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We</a:t>
              </a:r>
            </a:p>
          </p:txBody>
        </p:sp>
        <p:sp>
          <p:nvSpPr>
            <p:cNvPr id="106" name="Shape 106"/>
            <p:cNvSpPr/>
            <p:nvPr/>
          </p:nvSpPr>
          <p:spPr>
            <a:xfrm>
              <a:off x="2057400" y="4114800"/>
              <a:ext cx="2895600" cy="1524000"/>
            </a:xfrm>
            <a:prstGeom prst="wedgeEllipseCallout">
              <a:avLst>
                <a:gd name="adj1" fmla="val 29842"/>
                <a:gd name="adj2" fmla="val 7493"/>
              </a:avLst>
            </a:prstGeom>
            <a:solidFill>
              <a:srgbClr val="CCFFCC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Verdana"/>
                <a:buNone/>
              </a:pPr>
              <a:r>
                <a:rPr lang="en-US" sz="4400" b="1" i="0" u="none">
                  <a:solidFill>
                    <a:srgbClr val="008000"/>
                  </a:solidFill>
                  <a:latin typeface="Verdana"/>
                  <a:ea typeface="Verdana"/>
                  <a:cs typeface="Verdana"/>
                  <a:sym typeface="Verdana"/>
                </a:rPr>
                <a:t>We</a:t>
              </a:r>
            </a:p>
          </p:txBody>
        </p:sp>
      </p:grpSp>
      <p:sp>
        <p:nvSpPr>
          <p:cNvPr id="107" name="Shape 107"/>
          <p:cNvSpPr/>
          <p:nvPr/>
        </p:nvSpPr>
        <p:spPr>
          <a:xfrm>
            <a:off x="7239000" y="1447800"/>
            <a:ext cx="1904999" cy="1600199"/>
          </a:xfrm>
          <a:prstGeom prst="wedgeEllipseCallout">
            <a:avLst>
              <a:gd name="adj1" fmla="val 10872"/>
              <a:gd name="adj2" fmla="val 25864"/>
            </a:avLst>
          </a:prstGeom>
          <a:solidFill>
            <a:srgbClr val="CC99FF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4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She</a:t>
            </a:r>
          </a:p>
        </p:txBody>
      </p:sp>
      <p:grpSp>
        <p:nvGrpSpPr>
          <p:cNvPr id="108" name="Shape 108"/>
          <p:cNvGrpSpPr/>
          <p:nvPr/>
        </p:nvGrpSpPr>
        <p:grpSpPr>
          <a:xfrm>
            <a:off x="5410200" y="3581400"/>
            <a:ext cx="1904999" cy="1524000"/>
            <a:chOff x="5410200" y="3581400"/>
            <a:chExt cx="1904999" cy="1524000"/>
          </a:xfrm>
        </p:grpSpPr>
        <p:sp>
          <p:nvSpPr>
            <p:cNvPr id="109" name="Shape 109"/>
            <p:cNvSpPr/>
            <p:nvPr/>
          </p:nvSpPr>
          <p:spPr>
            <a:xfrm>
              <a:off x="5410200" y="3581400"/>
              <a:ext cx="1904999" cy="1524000"/>
            </a:xfrm>
            <a:prstGeom prst="wedgeEllipseCallout">
              <a:avLst>
                <a:gd name="adj1" fmla="val 19098"/>
                <a:gd name="adj2" fmla="val 25335"/>
              </a:avLst>
            </a:prstGeom>
            <a:solidFill>
              <a:schemeClr val="accent2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5410200" y="3581400"/>
              <a:ext cx="1904999" cy="1524000"/>
            </a:xfrm>
            <a:prstGeom prst="wedgeEllipseCallout">
              <a:avLst>
                <a:gd name="adj1" fmla="val 28728"/>
                <a:gd name="adj2" fmla="val 18540"/>
              </a:avLst>
            </a:prstGeom>
            <a:solidFill>
              <a:schemeClr val="accent2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66"/>
                </a:buClr>
                <a:buSzPct val="25000"/>
                <a:buFont typeface="Verdana"/>
                <a:buNone/>
              </a:pPr>
              <a:r>
                <a:rPr lang="en-US" sz="4400" b="1" i="0" u="none">
                  <a:solidFill>
                    <a:srgbClr val="FF0066"/>
                  </a:solidFill>
                  <a:latin typeface="Verdana"/>
                  <a:ea typeface="Verdana"/>
                  <a:cs typeface="Verdana"/>
                  <a:sym typeface="Verdana"/>
                </a:rPr>
                <a:t>Us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6629400" y="4114800"/>
            <a:ext cx="228600" cy="60959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762000" y="301625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Choose the correct pronoun.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Skateboards are fun, but </a:t>
            </a:r>
            <a:r>
              <a:rPr lang="en-US" sz="41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can be dangerous.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41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A.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them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41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B.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it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41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C.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41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they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41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D.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we</a:t>
            </a:r>
          </a:p>
        </p:txBody>
      </p:sp>
      <p:cxnSp>
        <p:nvCxnSpPr>
          <p:cNvPr id="181" name="Shape 181"/>
          <p:cNvCxnSpPr/>
          <p:nvPr/>
        </p:nvCxnSpPr>
        <p:spPr>
          <a:xfrm>
            <a:off x="1143000" y="3124200"/>
            <a:ext cx="1219199" cy="0"/>
          </a:xfrm>
          <a:prstGeom prst="straightConnector1">
            <a:avLst/>
          </a:prstGeom>
          <a:noFill/>
          <a:ln w="412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82" name="Shape 182" descr="gues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0200" y="3505200"/>
            <a:ext cx="2514599" cy="201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ctrTitle"/>
          </p:nvPr>
        </p:nvSpPr>
        <p:spPr>
          <a:xfrm>
            <a:off x="3048000" y="533400"/>
            <a:ext cx="5714999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Missed it!  Try Again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Think about what or who the pronoun represents.</a:t>
            </a:r>
          </a:p>
        </p:txBody>
      </p:sp>
      <p:sp>
        <p:nvSpPr>
          <p:cNvPr id="189" name="Shape 189"/>
          <p:cNvSpPr/>
          <p:nvPr/>
        </p:nvSpPr>
        <p:spPr>
          <a:xfrm>
            <a:off x="4343400" y="1905000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0" name="Shape 190" descr="miss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2833686" cy="245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3048000" y="536575"/>
            <a:ext cx="56388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Got it!  Now try another.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Skateboards are fun, but </a:t>
            </a:r>
            <a:r>
              <a:rPr lang="en-US" sz="41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can be dangerous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Skateboards 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= </a:t>
            </a:r>
            <a:r>
              <a:rPr lang="en-US" sz="41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197" name="Shape 197"/>
          <p:cNvSpPr/>
          <p:nvPr/>
        </p:nvSpPr>
        <p:spPr>
          <a:xfrm rot="10800000">
            <a:off x="4724399" y="1828799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8" name="Shape 198" descr="frog-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0"/>
            <a:ext cx="3429000" cy="300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6705600" y="4800600"/>
            <a:ext cx="762000" cy="68579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762000" y="301625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Choose the correct pronoun.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Speed bumps help to slow down cars. 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    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are found in many parking lots.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It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You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Them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They</a:t>
            </a:r>
          </a:p>
          <a:p>
            <a:pPr marL="342900" marR="0" lvl="0" indent="-342900" algn="l" rtl="0"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45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6" name="Shape 206" descr="though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7400" y="3886200"/>
            <a:ext cx="201771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ctrTitle"/>
          </p:nvPr>
        </p:nvSpPr>
        <p:spPr>
          <a:xfrm>
            <a:off x="3048000" y="533400"/>
            <a:ext cx="5714999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Missed it!  Try Again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Think about what or who the pronoun represents.</a:t>
            </a:r>
          </a:p>
        </p:txBody>
      </p:sp>
      <p:sp>
        <p:nvSpPr>
          <p:cNvPr id="213" name="Shape 213"/>
          <p:cNvSpPr/>
          <p:nvPr/>
        </p:nvSpPr>
        <p:spPr>
          <a:xfrm>
            <a:off x="4343400" y="1828800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14" name="Shape 214" descr="miss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2833686" cy="245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ctrTitle"/>
          </p:nvPr>
        </p:nvSpPr>
        <p:spPr>
          <a:xfrm>
            <a:off x="3048000" y="536575"/>
            <a:ext cx="56388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Got it!  Now try another.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Speed bumps help to slow down cars.  </a:t>
            </a:r>
            <a:r>
              <a:rPr lang="en-US" sz="4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4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are found in many parking lots. 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bumps = </a:t>
            </a:r>
            <a:r>
              <a:rPr lang="en-US" sz="40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</a:p>
        </p:txBody>
      </p:sp>
      <p:sp>
        <p:nvSpPr>
          <p:cNvPr id="221" name="Shape 221"/>
          <p:cNvSpPr/>
          <p:nvPr/>
        </p:nvSpPr>
        <p:spPr>
          <a:xfrm rot="10800000">
            <a:off x="4724399" y="1828799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22" name="Shape 222" descr="frog-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0"/>
            <a:ext cx="3429000" cy="300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762000" y="301625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Choose the correct pronoun.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Marisa and Nora made their own costumes. 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  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 wanted to save money.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Them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We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They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She</a:t>
            </a:r>
            <a:r>
              <a:rPr lang="en-US" sz="2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342900" marR="0" lvl="0" indent="-342900" algn="l" rtl="0">
              <a:spcBef>
                <a:spcPts val="5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29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29" name="Shape 229"/>
          <p:cNvCxnSpPr/>
          <p:nvPr/>
        </p:nvCxnSpPr>
        <p:spPr>
          <a:xfrm>
            <a:off x="1143000" y="3505200"/>
            <a:ext cx="1600199" cy="0"/>
          </a:xfrm>
          <a:prstGeom prst="straightConnector1">
            <a:avLst/>
          </a:prstGeom>
          <a:noFill/>
          <a:ln w="412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230" name="Shape 230" descr="thinking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3962400"/>
            <a:ext cx="3800474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ctrTitle"/>
          </p:nvPr>
        </p:nvSpPr>
        <p:spPr>
          <a:xfrm>
            <a:off x="3048000" y="533400"/>
            <a:ext cx="5714999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Missed it!  Try Again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Think about what or who the pronoun represents.</a:t>
            </a:r>
          </a:p>
        </p:txBody>
      </p:sp>
      <p:sp>
        <p:nvSpPr>
          <p:cNvPr id="237" name="Shape 237"/>
          <p:cNvSpPr/>
          <p:nvPr/>
        </p:nvSpPr>
        <p:spPr>
          <a:xfrm>
            <a:off x="4343400" y="1828800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8" name="Shape 238" descr="miss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2833686" cy="245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ctrTitle"/>
          </p:nvPr>
        </p:nvSpPr>
        <p:spPr>
          <a:xfrm>
            <a:off x="3048000" y="536575"/>
            <a:ext cx="56388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Got it!  Now try another.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Marisa and Nora made their own costumes. 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  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wanted to save money.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Marisa and Nora 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=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245" name="Shape 245"/>
          <p:cNvSpPr/>
          <p:nvPr/>
        </p:nvSpPr>
        <p:spPr>
          <a:xfrm rot="10800000">
            <a:off x="4724399" y="1828799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46" name="Shape 246" descr="frog-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0"/>
            <a:ext cx="3429000" cy="300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762000" y="301625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Which of the following contains a </a:t>
            </a:r>
            <a:r>
              <a:rPr lang="en-US" sz="4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pronoun?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 A hill is next to them.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are very steep.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B.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 Jeff rides his new bike.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Him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rides it down the block.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7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C. </a:t>
            </a:r>
            <a:r>
              <a:rPr lang="en-US" sz="37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Rickie gets on the plane. He is very excited about his trip.</a:t>
            </a:r>
          </a:p>
          <a:p>
            <a:pPr marL="342900" marR="0" lvl="0" indent="-342900" algn="l" rtl="0"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45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53" name="Shape 253" descr="ponder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24800" y="685800"/>
            <a:ext cx="1219199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6858000" y="5181600"/>
            <a:ext cx="762000" cy="68579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are pronouns?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1" i="0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Pronouns take the place of nouns.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The word or phrase replaced by a pronoun is called an </a:t>
            </a:r>
            <a:r>
              <a:rPr lang="en-US" sz="4500" b="1" i="0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antecedent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pic>
        <p:nvPicPr>
          <p:cNvPr id="118" name="Shape 118" descr="dro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0" y="4724400"/>
            <a:ext cx="2209799" cy="189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ctrTitle"/>
          </p:nvPr>
        </p:nvSpPr>
        <p:spPr>
          <a:xfrm>
            <a:off x="3048000" y="533400"/>
            <a:ext cx="5714999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Missed it!  Try Again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Think about what or who the pronoun represents.</a:t>
            </a:r>
          </a:p>
        </p:txBody>
      </p:sp>
      <p:sp>
        <p:nvSpPr>
          <p:cNvPr id="260" name="Shape 260"/>
          <p:cNvSpPr/>
          <p:nvPr/>
        </p:nvSpPr>
        <p:spPr>
          <a:xfrm>
            <a:off x="4343400" y="1828800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61" name="Shape 261" descr="miss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2833686" cy="245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ctrTitle"/>
          </p:nvPr>
        </p:nvSpPr>
        <p:spPr>
          <a:xfrm>
            <a:off x="3048000" y="536575"/>
            <a:ext cx="56388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Got it!  Now try another.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Rickie gets on the plane. </a:t>
            </a:r>
            <a:r>
              <a:rPr lang="en-US" sz="45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is very excited about his trip.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Rickie </a:t>
            </a:r>
            <a:r>
              <a:rPr lang="en-US" sz="5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= </a:t>
            </a:r>
            <a:r>
              <a:rPr lang="en-US" sz="45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268" name="Shape 268"/>
          <p:cNvSpPr/>
          <p:nvPr/>
        </p:nvSpPr>
        <p:spPr>
          <a:xfrm rot="10800000">
            <a:off x="4724399" y="1828799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69" name="Shape 269" descr="frog-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0"/>
            <a:ext cx="3429000" cy="300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762000" y="301625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Which of the following contains a </a:t>
            </a:r>
            <a:r>
              <a:rPr lang="en-US" sz="4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pronoun?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3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A.</a:t>
            </a:r>
            <a:r>
              <a:rPr lang="en-US"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33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Blake skated to the edge of the rink. He was finished with practice.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3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B.</a:t>
            </a:r>
            <a:r>
              <a:rPr lang="en-US"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The house has two stories. </a:t>
            </a:r>
            <a:r>
              <a:rPr lang="en-US" sz="33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She</a:t>
            </a:r>
            <a:r>
              <a:rPr lang="en-US"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was built in 1910.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3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C.</a:t>
            </a:r>
            <a:r>
              <a:rPr lang="en-US"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Mary and Dave rode their bikes to the playground. </a:t>
            </a:r>
            <a:r>
              <a:rPr lang="en-US" sz="33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Them</a:t>
            </a:r>
            <a:r>
              <a:rPr lang="en-US"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will build a sandcastle.</a:t>
            </a:r>
          </a:p>
          <a:p>
            <a:pPr marL="342900" marR="0" lvl="0" indent="-342900" algn="l" rtl="0">
              <a:spcBef>
                <a:spcPts val="6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33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76" name="Shape 276" descr="ponder-sm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53400" y="685800"/>
            <a:ext cx="7620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ctrTitle"/>
          </p:nvPr>
        </p:nvSpPr>
        <p:spPr>
          <a:xfrm>
            <a:off x="3048000" y="457200"/>
            <a:ext cx="5714999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Missed it!  Try Again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Think about what or who the pronoun represents.</a:t>
            </a:r>
          </a:p>
        </p:txBody>
      </p:sp>
      <p:sp>
        <p:nvSpPr>
          <p:cNvPr id="283" name="Shape 283"/>
          <p:cNvSpPr/>
          <p:nvPr/>
        </p:nvSpPr>
        <p:spPr>
          <a:xfrm>
            <a:off x="4343400" y="1752600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84" name="Shape 284" descr="miss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2833686" cy="245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ctrTitle"/>
          </p:nvPr>
        </p:nvSpPr>
        <p:spPr>
          <a:xfrm>
            <a:off x="3048000" y="536575"/>
            <a:ext cx="56388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Got it!  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Blake skated to the edge of the rink. </a:t>
            </a:r>
            <a:r>
              <a:rPr lang="en-US" sz="41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was finished with practice.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Blake </a:t>
            </a:r>
            <a:r>
              <a:rPr lang="en-US" sz="5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= </a:t>
            </a:r>
            <a:r>
              <a:rPr lang="en-US" sz="41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-US"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291" name="Shape 291"/>
          <p:cNvSpPr/>
          <p:nvPr/>
        </p:nvSpPr>
        <p:spPr>
          <a:xfrm rot="10800000">
            <a:off x="4724399" y="1828799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92" name="Shape 292" descr="frog-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0"/>
            <a:ext cx="3429000" cy="300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Ready for a test?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○"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Try the online Pronoun Practice Test by clicking the button below.</a:t>
            </a:r>
          </a:p>
        </p:txBody>
      </p:sp>
      <p:sp>
        <p:nvSpPr>
          <p:cNvPr id="299" name="Shape 299"/>
          <p:cNvSpPr/>
          <p:nvPr/>
        </p:nvSpPr>
        <p:spPr>
          <a:xfrm>
            <a:off x="3581400" y="3810000"/>
            <a:ext cx="3200399" cy="2057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00" name="Shape 300" descr="clickhereno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4267200"/>
            <a:ext cx="2457449" cy="1084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Shape 301" descr="thinkingma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96200" y="57150"/>
            <a:ext cx="952499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r>
              <a:rPr lang="en-US"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5030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Halloween is one of America's holidays. It is celebrated in October.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4100" b="1" i="1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Halloween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is a noun. </a:t>
            </a:r>
            <a:r>
              <a:rPr lang="en-US" sz="4100" b="1" i="1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It</a:t>
            </a:r>
            <a:r>
              <a:rPr lang="en-US" sz="4100" b="0" i="1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is a pronoun that refers to the antecedent, </a:t>
            </a:r>
            <a:r>
              <a:rPr lang="en-US" sz="4100" b="0" i="1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Halloween.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pic>
        <p:nvPicPr>
          <p:cNvPr id="125" name="Shape 125" descr="halloweener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304800"/>
            <a:ext cx="166687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r>
              <a:rPr lang="en-US"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Robert was fixing the car, he cut his hand.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4100" b="1" i="1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Robert</a:t>
            </a:r>
            <a:r>
              <a:rPr lang="en-US" sz="4100" b="0" i="1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is a noun. </a:t>
            </a:r>
            <a:r>
              <a:rPr lang="en-US" sz="4100" b="1" i="1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is a pronoun that refers to the antecedent, </a:t>
            </a:r>
            <a:r>
              <a:rPr lang="en-US" sz="4100" b="0" i="1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Robert</a:t>
            </a: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.) </a:t>
            </a:r>
          </a:p>
          <a:p>
            <a:pPr marL="342900" marR="0" lvl="0" indent="-342900" algn="l" rtl="0"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41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2" name="Shape 132" descr="mechani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86600" y="165100"/>
            <a:ext cx="1828800" cy="181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Personal Pronouns</a:t>
            </a:r>
            <a:r>
              <a:rPr lang="en-US" sz="3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16764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Refer to people or things </a:t>
            </a:r>
          </a:p>
          <a:p>
            <a:pPr marL="342900" marR="0" lvl="0" indent="-342900" algn="l" rtl="0">
              <a:spcBef>
                <a:spcPts val="8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41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9" name="Shape 139" descr="selfis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1375" y="4981575"/>
            <a:ext cx="1952624" cy="187642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7924800" y="3886200"/>
            <a:ext cx="1219199" cy="1295400"/>
          </a:xfrm>
          <a:prstGeom prst="cloudCallout">
            <a:avLst>
              <a:gd name="adj1" fmla="val 2053"/>
              <a:gd name="adj2" fmla="val 2295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8001000" y="4227512"/>
            <a:ext cx="1071561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Ribeye"/>
              <a:buNone/>
            </a:pPr>
            <a:r>
              <a:rPr lang="en-US" sz="3600" b="1" i="0" u="none">
                <a:solidFill>
                  <a:srgbClr val="008000"/>
                </a:solidFill>
                <a:latin typeface="Ribeye"/>
                <a:ea typeface="Ribeye"/>
                <a:cs typeface="Ribeye"/>
                <a:sym typeface="Ribeye"/>
              </a:rPr>
              <a:t>ME!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1066800" y="2438400"/>
            <a:ext cx="6019799" cy="4772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4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Include</a:t>
            </a:r>
            <a:r>
              <a:rPr lang="en-US" sz="4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I, me, my, mine, you, your, yours, he, him, his, she, her, hers, it, its, they, them, their, theirs, we, us, our, ours.</a:t>
            </a:r>
            <a:r>
              <a:rPr lang="en-US"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72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Examples: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AutoNum type="arabicPeriod"/>
            </a:pPr>
            <a:r>
              <a:rPr lang="en-US" sz="5500" b="1" i="0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-US" sz="5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took </a:t>
            </a:r>
            <a:r>
              <a:rPr lang="en-US" sz="5500" b="1" i="0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her</a:t>
            </a:r>
            <a:r>
              <a:rPr lang="en-US" sz="5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place in the game. 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AutoNum type="arabicPeriod"/>
            </a:pPr>
            <a:r>
              <a:rPr lang="en-US" sz="5500" b="1" i="0" u="none" strike="noStrike" cap="none">
                <a:solidFill>
                  <a:srgbClr val="FF6600"/>
                </a:solidFill>
                <a:latin typeface="Verdana"/>
                <a:ea typeface="Verdana"/>
                <a:cs typeface="Verdana"/>
                <a:sym typeface="Verdana"/>
              </a:rPr>
              <a:t>Their</a:t>
            </a:r>
            <a:r>
              <a:rPr lang="en-US" sz="5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main objective is to scare students.</a:t>
            </a:r>
          </a:p>
          <a:p>
            <a:pPr marL="342900" marR="0" lvl="0" indent="-342900" algn="l" rtl="0">
              <a:spcBef>
                <a:spcPts val="11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55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9" name="Shape 149" descr="horrifi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4724400"/>
            <a:ext cx="1333499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 descr="baseballbo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1400" y="2667000"/>
            <a:ext cx="1390650" cy="19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762000" y="301625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Now you try. Which of the following contains a </a:t>
            </a:r>
            <a:r>
              <a:rPr lang="en-US" sz="4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pronoun?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370012" y="1827211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AutoNum type="alphaUcPeriod"/>
            </a:pPr>
            <a:r>
              <a:rPr lang="en-US" sz="37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A hill is next to them. It is very steep.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AutoNum type="alphaUcPeriod"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Jeff rides his new bike.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Him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rides it down the block.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AutoNum type="alphaUcPeriod"/>
            </a:pP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Rickie gets on the plane. </a:t>
            </a:r>
            <a:r>
              <a:rPr lang="en-US" sz="37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</a:t>
            </a:r>
            <a:r>
              <a:rPr lang="en-US" sz="37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are very excited about his trip.</a:t>
            </a:r>
          </a:p>
          <a:p>
            <a:pPr marL="342900" marR="0" lvl="0" indent="-342900" algn="l" rtl="0">
              <a:spcBef>
                <a:spcPts val="7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endParaRPr sz="37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7" name="Shape 157" descr="wro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34250" y="5105400"/>
            <a:ext cx="180975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3048000" y="533400"/>
            <a:ext cx="5714999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Missed it!  Try Again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Think about what or who the pronoun represents.</a:t>
            </a:r>
          </a:p>
        </p:txBody>
      </p:sp>
      <p:sp>
        <p:nvSpPr>
          <p:cNvPr id="164" name="Shape 164"/>
          <p:cNvSpPr/>
          <p:nvPr/>
        </p:nvSpPr>
        <p:spPr>
          <a:xfrm>
            <a:off x="4343400" y="1828800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5" name="Shape 165" descr="miss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2833686" cy="245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ctrTitle"/>
          </p:nvPr>
        </p:nvSpPr>
        <p:spPr>
          <a:xfrm>
            <a:off x="3048000" y="536575"/>
            <a:ext cx="5638800" cy="1444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Got it!  Now try another.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subTitle" idx="1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2450" marR="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 hill is next to them. </a:t>
            </a:r>
            <a:r>
              <a:rPr lang="en-US" sz="45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</a:t>
            </a: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is very steep.</a:t>
            </a:r>
          </a:p>
          <a:p>
            <a:pPr marL="552450" marR="0" lvl="0" indent="-5524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4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 hill= </a:t>
            </a:r>
            <a:r>
              <a:rPr lang="en-US" sz="4500" b="0" i="0" u="sng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</a:t>
            </a:r>
          </a:p>
        </p:txBody>
      </p:sp>
      <p:sp>
        <p:nvSpPr>
          <p:cNvPr id="172" name="Shape 172"/>
          <p:cNvSpPr/>
          <p:nvPr/>
        </p:nvSpPr>
        <p:spPr>
          <a:xfrm rot="10800000">
            <a:off x="4724399" y="1828799"/>
            <a:ext cx="3048000" cy="1447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3" name="Shape 173" descr="frog-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0"/>
            <a:ext cx="3429000" cy="300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Eclipse">
  <a:themeElements>
    <a:clrScheme name="Eclipse 12">
      <a:dk1>
        <a:srgbClr val="333300"/>
      </a:dk1>
      <a:lt1>
        <a:srgbClr val="FFFFFF"/>
      </a:lt1>
      <a:dk2>
        <a:srgbClr val="669900"/>
      </a:dk2>
      <a:lt2>
        <a:srgbClr val="FFFFCC"/>
      </a:lt2>
      <a:accent1>
        <a:srgbClr val="CCCC00"/>
      </a:accent1>
      <a:accent2>
        <a:srgbClr val="99CC00"/>
      </a:accent2>
      <a:accent3>
        <a:srgbClr val="B8CAAA"/>
      </a:accent3>
      <a:accent4>
        <a:srgbClr val="DADADA"/>
      </a:accent4>
      <a:accent5>
        <a:srgbClr val="E2E2AA"/>
      </a:accent5>
      <a:accent6>
        <a:srgbClr val="8AB900"/>
      </a:accent6>
      <a:hlink>
        <a:srgbClr val="FFFF00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lipse">
  <a:themeElements>
    <a:clrScheme name="Eclipse 12">
      <a:dk1>
        <a:srgbClr val="333300"/>
      </a:dk1>
      <a:lt1>
        <a:srgbClr val="FFFFFF"/>
      </a:lt1>
      <a:dk2>
        <a:srgbClr val="669900"/>
      </a:dk2>
      <a:lt2>
        <a:srgbClr val="FFFFCC"/>
      </a:lt2>
      <a:accent1>
        <a:srgbClr val="CCCC00"/>
      </a:accent1>
      <a:accent2>
        <a:srgbClr val="99CC00"/>
      </a:accent2>
      <a:accent3>
        <a:srgbClr val="B8CAAA"/>
      </a:accent3>
      <a:accent4>
        <a:srgbClr val="DADADA"/>
      </a:accent4>
      <a:accent5>
        <a:srgbClr val="E2E2AA"/>
      </a:accent5>
      <a:accent6>
        <a:srgbClr val="8AB900"/>
      </a:accent6>
      <a:hlink>
        <a:srgbClr val="FFFF00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On-screen Show (4:3)</PresentationFormat>
  <Paragraphs>87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Verdana</vt:lpstr>
      <vt:lpstr>Arial</vt:lpstr>
      <vt:lpstr>Noto Sans Symbols</vt:lpstr>
      <vt:lpstr>Ribeye</vt:lpstr>
      <vt:lpstr>1_Eclipse</vt:lpstr>
      <vt:lpstr>Eclipse</vt:lpstr>
      <vt:lpstr>What are Pronouns?  </vt:lpstr>
      <vt:lpstr>What are pronouns?</vt:lpstr>
      <vt:lpstr>Example: </vt:lpstr>
      <vt:lpstr>Example: </vt:lpstr>
      <vt:lpstr>Personal Pronouns </vt:lpstr>
      <vt:lpstr>Examples: </vt:lpstr>
      <vt:lpstr>Now you try. Which of the following contains a correct pronoun?</vt:lpstr>
      <vt:lpstr>Missed it!  Try Again</vt:lpstr>
      <vt:lpstr>Got it!  Now try another.</vt:lpstr>
      <vt:lpstr>Choose the correct pronoun.</vt:lpstr>
      <vt:lpstr>Missed it!  Try Again</vt:lpstr>
      <vt:lpstr>Got it!  Now try another.</vt:lpstr>
      <vt:lpstr>Choose the correct pronoun.</vt:lpstr>
      <vt:lpstr>Missed it!  Try Again</vt:lpstr>
      <vt:lpstr>Got it!  Now try another.</vt:lpstr>
      <vt:lpstr>Choose the correct pronoun.</vt:lpstr>
      <vt:lpstr>Missed it!  Try Again</vt:lpstr>
      <vt:lpstr>Got it!  Now try another.</vt:lpstr>
      <vt:lpstr>Which of the following contains a correct pronoun?</vt:lpstr>
      <vt:lpstr>Missed it!  Try Again</vt:lpstr>
      <vt:lpstr>Got it!  Now try another.</vt:lpstr>
      <vt:lpstr>Which of the following contains a correct pronoun?</vt:lpstr>
      <vt:lpstr>Missed it!  Try Again</vt:lpstr>
      <vt:lpstr>Got it!  </vt:lpstr>
      <vt:lpstr>Ready for a test?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Pronouns?  </dc:title>
  <dc:creator>Kathy Hollis</dc:creator>
  <cp:lastModifiedBy>Kathy Hollis</cp:lastModifiedBy>
  <cp:revision>1</cp:revision>
  <dcterms:modified xsi:type="dcterms:W3CDTF">2016-09-22T22:26:16Z</dcterms:modified>
</cp:coreProperties>
</file>